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charts/chart1.xml" ContentType="application/vnd.openxmlformats-officedocument.drawingml.chart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f96fa5593c848c8" /><Relationship Type="http://schemas.openxmlformats.org/officeDocument/2006/relationships/extended-properties" Target="/docProps/app.xml" Id="R2aca08ddb7574cb9" /><Relationship Type="http://schemas.openxmlformats.org/officeDocument/2006/relationships/officeDocument" Target="/ppt/presentation.xml" Id="Rd140629b4a76491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2ea023978b345cb"/>
  </p:sldMasterIdLst>
  <p:notesMasterIdLst>
    <p:notesMasterId xmlns:r="http://schemas.openxmlformats.org/officeDocument/2006/relationships" r:id="Rb4b5b4fd94164d8f"/>
  </p:notesMasterIdLst>
  <p:sldIdLst>
    <p:sldId xmlns:r="http://schemas.openxmlformats.org/officeDocument/2006/relationships" id="256" r:id="R991004fd5eac412f"/>
    <p:sldId xmlns:r="http://schemas.openxmlformats.org/officeDocument/2006/relationships" id="257" r:id="R84524e95d7584969"/>
    <p:sldId xmlns:r="http://schemas.openxmlformats.org/officeDocument/2006/relationships" id="258" r:id="Rfd149d6d8c3044e9"/>
    <p:sldId xmlns:r="http://schemas.openxmlformats.org/officeDocument/2006/relationships" id="259" r:id="R85471628cf2a4365"/>
    <p:sldId xmlns:r="http://schemas.openxmlformats.org/officeDocument/2006/relationships" id="260" r:id="R42a5661eb6f84925"/>
    <p:sldId xmlns:r="http://schemas.openxmlformats.org/officeDocument/2006/relationships" id="261" r:id="Rf6d6f7e0fa88435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f7946e9758144f4" /><Relationship Type="http://schemas.openxmlformats.org/officeDocument/2006/relationships/slideMaster" Target="/ppt/slideMasters/slideMaster1.xml" Id="R82ea023978b345cb" /><Relationship Type="http://schemas.openxmlformats.org/officeDocument/2006/relationships/notesMaster" Target="/ppt/notesMasters/notesMaster1.xml" Id="Rb4b5b4fd94164d8f" /><Relationship Type="http://schemas.openxmlformats.org/officeDocument/2006/relationships/presProps" Target="/ppt/presProps.xml" Id="Rd0b600d880654a44" /><Relationship Type="http://schemas.openxmlformats.org/officeDocument/2006/relationships/tableStyles" Target="/ppt/tableStyles.xml" Id="R08fa3837081b4696" /><Relationship Type="http://schemas.openxmlformats.org/officeDocument/2006/relationships/slide" Target="/ppt/slides/slide1.xml" Id="R991004fd5eac412f" /><Relationship Type="http://schemas.openxmlformats.org/officeDocument/2006/relationships/slide" Target="/ppt/slides/slide2.xml" Id="R84524e95d7584969" /><Relationship Type="http://schemas.openxmlformats.org/officeDocument/2006/relationships/slide" Target="/ppt/slides/slide3.xml" Id="Rfd149d6d8c3044e9" /><Relationship Type="http://schemas.openxmlformats.org/officeDocument/2006/relationships/slide" Target="/ppt/slides/slide4.xml" Id="R85471628cf2a4365" /><Relationship Type="http://schemas.openxmlformats.org/officeDocument/2006/relationships/slide" Target="/ppt/slides/slide5.xml" Id="R42a5661eb6f84925" /><Relationship Type="http://schemas.openxmlformats.org/officeDocument/2006/relationships/slide" Target="/ppt/slides/slide6.xml" Id="Rf6d6f7e0fa88435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6adcbef17da413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da164abc9db48eb" /><Relationship Type="http://schemas.openxmlformats.org/officeDocument/2006/relationships/notesMaster" Target="/ppt/notesMasters/notesMaster1.xml" Id="R5d58eb26412e4fa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9652e5d2d744073" /><Relationship Type="http://schemas.openxmlformats.org/officeDocument/2006/relationships/notesMaster" Target="/ppt/notesMasters/notesMaster1.xml" Id="Rea5eb5350dd2477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d18d15ada8d4b96" /><Relationship Type="http://schemas.openxmlformats.org/officeDocument/2006/relationships/notesMaster" Target="/ppt/notesMasters/notesMaster1.xml" Id="R932ce8c95467464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0591e9b061145d4" /><Relationship Type="http://schemas.openxmlformats.org/officeDocument/2006/relationships/notesMaster" Target="/ppt/notesMasters/notesMaster1.xml" Id="Rb2fef298942e41b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865a413f5184d58" /><Relationship Type="http://schemas.openxmlformats.org/officeDocument/2006/relationships/notesMaster" Target="/ppt/notesMasters/notesMaster1.xml" Id="Rb74ff0ab75dc4f2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ec7419828844a1a" /><Relationship Type="http://schemas.openxmlformats.org/officeDocument/2006/relationships/notesMaster" Target="/ppt/notesMasters/notesMaster1.xml" Id="R7d6987a1212b4b9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Cette présentation sert d’exercice. Aucun client ni organisme réel. Présenter le bilan du pilote du 1er au 31 août 2026 et les informations nécessaires à une décision. La généralisation n’est pas décidée.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 : rapport-pilote-texte.pdf, rapport fictif du 12 septembre 2026. https://travailler-avec-chatgpt.gptworker.chatgpt.site/exemples/rapport-pilote-texte.pdf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Page 1. Le rapport précise que les 100 demandes sont distinctes, sans doublon. Calcul : 100 / 120 × 100 = 83,3 %, arrondi à une décimale. Les 20 restantes appartiennent à l’objectif initial. Ne pas extrapoler ce résultat à une autre période.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 : rapport-pilote-texte.pdf, rapport fictif du 12 septembre 2026. https://travailler-avec-chatgpt.gptworker.chatgpt.site/exemples/rapport-pilote-texte.pdf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Page 1. Nord : 48 demandes et délai moyen de 3 jours ; Sud : 32 et 5 jours ; Ouest : 20 et 4 jours. Total : 48 + 32 + 20 = 100. Les délais portent uniquement sur les demandes traitées. Le délai global est indiqué « non consolidé » : ne pas inventer un indicateur officiel. Les volumes seuls ne prouvent pas une différence de productivité.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 : rapport-pilote-texte.pdf, rapport fictif du 12 septembre 2026. https://travailler-avec-chatgpt.gptworker.chatgpt.site/exemples/rapport-pilote-texte.pdf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Page 1. 24 personnes ont répondu sur 100 sollicitées. Parmi elles, 18 se déclarent satisfaites. Calculs : 18 / 24 = 75 % et 24 / 100 = 24 %. Le rapport ne décrit pas les 76 non-répondants. Il ne précise pas le détail des réponses des 6 autres répondants : ne pas les qualifier automatiquement d’insatisfaits.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 : rapport-pilote-texte.pdf, rapport fictif du 12 septembre 2026. https://travailler-avec-chatgpt.gptworker.chatgpt.site/exemples/rapport-pilote-texte.pdf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Page 2. Le bilan sera présenté au comité de suivi. Aucune décision de généralisation n’a encore été prise. Une extension au 30 septembre 2026 est envisagée et reste conditionnée à la validation du comité. Ne pas transformer cette proposition en engagement ou en échéance ferme.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 : rapport-pilote-texte.pdf, rapport fictif du 12 septembre 2026. https://travailler-avec-chatgpt.gptworker.chatgpt.site/exemples/rapport-pilote-texte.pdf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Page 2. Le budget de l’extension n’est pas renseigné et le responsable de la généralisation n’est pas désigné. Points à vérifier : budget et capacité à traiter les demandes restantes ; qui décide, à quelle date et sur quels critères. Ces questions préparent une discussion et ne constituent pas des décisions déjà prises.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 : rapport-pilote-texte.pdf, rapport fictif du 12 septembre 2026. https://travailler-avec-chatgpt.gptworker.chatgpt.site/exemples/rapport-pilote-texte.pdf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39b13eefff4418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c369ba18bcd4999" /><Relationship Type="http://schemas.openxmlformats.org/officeDocument/2006/relationships/slideLayout" Target="/ppt/slideLayouts/slideLayout1.xml" Id="R1aacb506a7f0409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aacb506a7f0409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1a6b0773a34b56" /><Relationship Type="http://schemas.openxmlformats.org/officeDocument/2006/relationships/notesSlide" Target="/ppt/notesSlides/notesSlide1.xml" Id="Rf133a92f300c400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56753378754a86" /><Relationship Type="http://schemas.openxmlformats.org/officeDocument/2006/relationships/notesSlide" Target="/ppt/notesSlides/notesSlide2.xml" Id="Ra50aeccbe55846e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f43f1eba564d81" /><Relationship Type="http://schemas.openxmlformats.org/officeDocument/2006/relationships/chart" Target="/ppt/slides/charts/chart1.xml" Id="R412e3d64ad084dc5" /><Relationship Type="http://schemas.openxmlformats.org/officeDocument/2006/relationships/notesSlide" Target="/ppt/notesSlides/notesSlide3.xml" Id="R6aa2f83b4397471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d42b129e59414c" /><Relationship Type="http://schemas.openxmlformats.org/officeDocument/2006/relationships/notesSlide" Target="/ppt/notesSlides/notesSlide4.xml" Id="R475e103f9bff480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23a158699b4c4e" /><Relationship Type="http://schemas.openxmlformats.org/officeDocument/2006/relationships/notesSlide" Target="/ppt/notesSlides/notesSlide5.xml" Id="R93e6bc3b493e411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e57997b5f54cd6" /><Relationship Type="http://schemas.openxmlformats.org/officeDocument/2006/relationships/notesSlide" Target="/ppt/notesSlides/notesSlide6.xml" Id="R477c1151a9f644fd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Demandes traitées</c:v>
          </c:tx>
          <c:spPr>
            <a:solidFill xmlns:a="http://schemas.openxmlformats.org/drawingml/2006/main">
              <a:srgbClr val="194FED"/>
            </a:solidFill>
          </c:spPr>
          <c:cat>
            <c:strRef>
              <c:f>'Chart Data'!$A$2:$A$4</c:f>
              <c:strCache>
                <c:ptCount val="3"/>
                <c:pt idx="0">
                  <c:v>Nord</c:v>
                </c:pt>
                <c:pt idx="1">
                  <c:v>Sud</c:v>
                </c:pt>
                <c:pt idx="2">
                  <c:v>Ouest</c:v>
                </c:pt>
              </c:strCache>
            </c:strRef>
          </c:cat>
          <c:val>
            <c:numRef>
              <c:f>'Chart Data'!$B$2:$B$4</c:f>
              <c:numCache>
                <c:formatCode>0</c:formatCode>
                <c:ptCount val="3"/>
                <c:pt idx="0">
                  <c:v>48</c:v>
                </c:pt>
                <c:pt idx="1">
                  <c:v>32</c:v>
                </c:pt>
                <c:pt idx="2">
                  <c:v>20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2100" b="1">
                  <a:solidFill>
                    <a:srgbClr val="14293E"/>
                  </a:solidFill>
                  <a:latin typeface="Arial"/>
                  <a:ea typeface="Arial"/>
                  <a:cs typeface="Arial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1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950">
                <a:solidFill>
                  <a:srgbClr val="14293E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  <c:max val="6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DE4EF"/>
              </a:solidFill>
            </a:ln>
          </c:spPr>
        </c:majorGridlines>
        <c:numFmt formatCode="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546476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  <c:majorUnit val="20"/>
      </c:valAx>
    </c:plotArea>
    <c:plotVisOnly val="1"/>
  </c:chart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4293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551F6C-2CA5-4A1D-ACEB-718A109F4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85900"/>
            <a:ext cx="104775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54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Bilan du pilote</a:t>
            </a:r>
          </a:p>
          <a:p xmlns:a="http://schemas.openxmlformats.org/drawingml/2006/main">
            <a:pPr>
              <a:defRPr sz="5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54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de traitement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2B3A57-77C2-4C34-8670-CF33AA73A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86200"/>
            <a:ext cx="1009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Résultats d’août 2026 et points à clarifier</a:t>
            </a:r>
          </a:p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avant une éventuelle extension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E5AB90-E1E4-467C-8A19-DF14C2F78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619750"/>
            <a:ext cx="1028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B9CBED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B9CBED"/>
                </a:solidFill>
                <a:latin typeface="Arial"/>
                <a:ea typeface="Arial"/>
                <a:cs typeface="Arial"/>
              </a:rPr>
              <a:t>Exercice fictif · Rapport du 12 septembre 2026</a:t>
            </a:r>
          </a:p>
          <a:p xmlns:a="http://schemas.openxmlformats.org/drawingml/2006/main">
            <a:pPr>
              <a:defRPr sz="1650" b="0">
                <a:solidFill>
                  <a:srgbClr val="B9CBED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B9CBED"/>
                </a:solidFill>
                <a:latin typeface="Arial"/>
                <a:ea typeface="Arial"/>
                <a:cs typeface="Arial"/>
              </a:rPr>
              <a:t>Travailler avec ChatGPT</a:t>
            </a:r>
          </a:p>
        </p:txBody>
      </p:sp>
    </p:spTree>
    <p:extLst>
      <p:ext uri="{BB962C8B-B14F-4D97-AF65-F5344CB8AC3E}">
        <p14:creationId xmlns:p14="http://schemas.microsoft.com/office/powerpoint/2010/main" val="88688540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9CB0B5-FDF2-48AF-B8FA-695298859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4293E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293E"/>
                </a:solidFill>
                <a:latin typeface="Arial"/>
                <a:ea typeface="Arial"/>
                <a:cs typeface="Arial"/>
              </a:rPr>
              <a:t>100 demandes traitées sur un objectif de 120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A6A376-6819-4C6A-83A3-EBD38E06E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6745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46476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46476"/>
                </a:solidFill>
                <a:latin typeface="Arial"/>
                <a:ea typeface="Arial"/>
                <a:cs typeface="Arial"/>
              </a:rPr>
              <a:t>Exercice fictif · Travailler avec ChatGPT · 2/6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AA92D0-08FD-4940-A83B-079AFE3FB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81200"/>
            <a:ext cx="61912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0" b="1">
                <a:solidFill>
                  <a:srgbClr val="194FED"/>
                </a:solidFill>
                <a:latin typeface="Arial"/>
                <a:ea typeface="Arial"/>
                <a:cs typeface="Arial"/>
              </a:defRPr>
            </a:pPr>
            <a:r>
              <a:rPr sz="7500" b="1">
                <a:solidFill>
                  <a:srgbClr val="194FED"/>
                </a:solidFill>
                <a:latin typeface="Arial"/>
                <a:ea typeface="Arial"/>
                <a:cs typeface="Arial"/>
              </a:rPr>
              <a:t>83,3 %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0EEBFC-742F-4C6A-9D6C-03A6F29C6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29000"/>
            <a:ext cx="6191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4293E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4293E"/>
                </a:solidFill>
                <a:latin typeface="Arial"/>
                <a:ea typeface="Arial"/>
                <a:cs typeface="Arial"/>
              </a:rPr>
              <a:t>de l’objectif atteint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269728-5BB1-4E5E-9EFD-05E08C5D1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81500"/>
            <a:ext cx="10001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4293E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4293E"/>
                </a:solidFill>
                <a:latin typeface="Arial"/>
                <a:ea typeface="Arial"/>
                <a:cs typeface="Arial"/>
              </a:rPr>
              <a:t>100 demandes traitées</a:t>
            </a:r>
          </a:p>
          <a:p xmlns:a="http://schemas.openxmlformats.org/drawingml/2006/main">
            <a:pPr>
              <a:defRPr sz="2400" b="0">
                <a:solidFill>
                  <a:srgbClr val="14293E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4293E"/>
                </a:solidFill>
                <a:latin typeface="Arial"/>
                <a:ea typeface="Arial"/>
                <a:cs typeface="Arial"/>
              </a:rPr>
              <a:t>20 demandes restent à traiter</a:t>
            </a:r>
          </a:p>
        </p:txBody>
      </p:sp>
    </p:spTree>
    <p:extLst>
      <p:ext uri="{BB962C8B-B14F-4D97-AF65-F5344CB8AC3E}">
        <p14:creationId xmlns:p14="http://schemas.microsoft.com/office/powerpoint/2010/main" val="20494144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DAAE3F-7654-43A7-807F-222469079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4293E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293E"/>
                </a:solidFill>
                <a:latin typeface="Arial"/>
                <a:ea typeface="Arial"/>
                <a:cs typeface="Arial"/>
              </a:rPr>
              <a:t>Trois équipes, 100 demandes traitées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E6989F-3EB8-4A3C-84A3-4F7243B8E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6745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46476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46476"/>
                </a:solidFill>
                <a:latin typeface="Arial"/>
                <a:ea typeface="Arial"/>
                <a:cs typeface="Arial"/>
              </a:rPr>
              <a:t>Exercice fictif · Travailler avec ChatGPT · 3/6</a:t>
            </a:r>
          </a:p>
        </p:txBody>
      </p:sp>
      <p:graphicFrame>
        <p:nvGraphicFramePr>
          <p:cNvPr id="9" name="Chart"/>
          <p:cNvGraphicFramePr/>
          <p:nvPr/>
        </p:nvGraphicFramePr>
        <p:xfrm>
          <a:off xmlns:a="http://schemas.openxmlformats.org/drawingml/2006/main" x="685800" y="1771650"/>
          <a:ext xmlns:a="http://schemas.openxmlformats.org/drawingml/2006/main" cx="7334250" cy="38100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412e3d64ad084dc5"/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7A8070-2750-40C8-8B40-42AA331FD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1943100"/>
            <a:ext cx="295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4293E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4293E"/>
                </a:solidFill>
                <a:latin typeface="Arial"/>
                <a:ea typeface="Arial"/>
                <a:cs typeface="Arial"/>
              </a:rPr>
              <a:t>Délais moyens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A14E98-5B54-490C-96FA-080E2CCDB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647950"/>
            <a:ext cx="30480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4293E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4293E"/>
                </a:solidFill>
                <a:latin typeface="Arial"/>
                <a:ea typeface="Arial"/>
                <a:cs typeface="Arial"/>
              </a:rPr>
              <a:t>Nord : 3 jours</a:t>
            </a:r>
          </a:p>
          <a:p xmlns:a="http://schemas.openxmlformats.org/drawingml/2006/main">
            <a:pPr>
              <a:defRPr sz="2250" b="0">
                <a:solidFill>
                  <a:srgbClr val="14293E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4293E"/>
                </a:solidFill>
                <a:latin typeface="Arial"/>
                <a:ea typeface="Arial"/>
                <a:cs typeface="Arial"/>
              </a:rPr>
              <a:t>Sud : 5 jours</a:t>
            </a:r>
          </a:p>
          <a:p xmlns:a="http://schemas.openxmlformats.org/drawingml/2006/main">
            <a:pPr>
              <a:defRPr sz="2250" b="0">
                <a:solidFill>
                  <a:srgbClr val="14293E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4293E"/>
                </a:solidFill>
                <a:latin typeface="Arial"/>
                <a:ea typeface="Arial"/>
                <a:cs typeface="Arial"/>
              </a:rPr>
              <a:t>Ouest : 4 jours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CD7502-1EF9-4C41-A5AB-85C1536AA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581650"/>
            <a:ext cx="10477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46476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46476"/>
                </a:solidFill>
                <a:latin typeface="Arial"/>
                <a:ea typeface="Arial"/>
                <a:cs typeface="Arial"/>
              </a:rPr>
              <a:t>Demandes traitées uniquement.</a:t>
            </a:r>
          </a:p>
          <a:p xmlns:a="http://schemas.openxmlformats.org/drawingml/2006/main">
            <a:pPr>
              <a:defRPr sz="1800" b="0">
                <a:solidFill>
                  <a:srgbClr val="546476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46476"/>
                </a:solidFill>
                <a:latin typeface="Arial"/>
                <a:ea typeface="Arial"/>
                <a:cs typeface="Arial"/>
              </a:rPr>
              <a:t>Délai global non consolidé.</a:t>
            </a:r>
          </a:p>
        </p:txBody>
      </p:sp>
    </p:spTree>
    <p:extLst>
      <p:ext uri="{BB962C8B-B14F-4D97-AF65-F5344CB8AC3E}">
        <p14:creationId xmlns:p14="http://schemas.microsoft.com/office/powerpoint/2010/main" val="108404248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DDF596-616C-4F08-8FCC-85689B8E2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4293E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293E"/>
                </a:solidFill>
                <a:latin typeface="Arial"/>
                <a:ea typeface="Arial"/>
                <a:cs typeface="Arial"/>
              </a:rPr>
              <a:t>75 % des répondants se disent satisfaits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4419DD-AE0C-4329-9667-AF4411F16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6745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46476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46476"/>
                </a:solidFill>
                <a:latin typeface="Arial"/>
                <a:ea typeface="Arial"/>
                <a:cs typeface="Arial"/>
              </a:rPr>
              <a:t>Exercice fictif · Travailler avec ChatGPT · 4/6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205331-01D1-4B28-B42D-695E94D01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81200"/>
            <a:ext cx="10477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6300" b="1">
                <a:solidFill>
                  <a:srgbClr val="194FED"/>
                </a:solidFill>
                <a:latin typeface="Arial"/>
                <a:ea typeface="Arial"/>
                <a:cs typeface="Arial"/>
              </a:defRPr>
            </a:pPr>
            <a:r>
              <a:rPr sz="6300" b="1">
                <a:solidFill>
                  <a:srgbClr val="194FED"/>
                </a:solidFill>
                <a:latin typeface="Arial"/>
                <a:ea typeface="Arial"/>
                <a:cs typeface="Arial"/>
              </a:rPr>
              <a:t>18 sur 24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877A42-4684-41F6-88C6-9A8A86A8C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718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4293E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4293E"/>
                </a:solidFill>
                <a:latin typeface="Arial"/>
                <a:ea typeface="Arial"/>
                <a:cs typeface="Arial"/>
              </a:rPr>
              <a:t>personnes ayant répondu se déclarent satisfaites.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A4A74C-762D-466F-A0E4-C3722A961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24350"/>
            <a:ext cx="10572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4293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4293E"/>
                </a:solidFill>
                <a:latin typeface="Arial"/>
                <a:ea typeface="Arial"/>
                <a:cs typeface="Arial"/>
              </a:rPr>
              <a:t>24 réponses sur 100 personnes sollicitées : taux de réponse de 24 %.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DF537C-AECF-41DE-82F5-B428099B0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91150"/>
            <a:ext cx="10477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4293E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4293E"/>
                </a:solidFill>
                <a:latin typeface="Arial"/>
                <a:ea typeface="Arial"/>
                <a:cs typeface="Arial"/>
              </a:rPr>
              <a:t>Le résultat ne décrit pas les 76 non-répondants.</a:t>
            </a:r>
          </a:p>
        </p:txBody>
      </p:sp>
    </p:spTree>
    <p:extLst>
      <p:ext uri="{BB962C8B-B14F-4D97-AF65-F5344CB8AC3E}">
        <p14:creationId xmlns:p14="http://schemas.microsoft.com/office/powerpoint/2010/main" val="8536872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F8EE7F-D894-433D-A464-F511C78E2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4293E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293E"/>
                </a:solidFill>
                <a:latin typeface="Arial"/>
                <a:ea typeface="Arial"/>
                <a:cs typeface="Arial"/>
              </a:rPr>
              <a:t>L’extension reste une proposition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12B4EB-E94E-472A-A530-288AD9112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6745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46476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46476"/>
                </a:solidFill>
                <a:latin typeface="Arial"/>
                <a:ea typeface="Arial"/>
                <a:cs typeface="Arial"/>
              </a:rPr>
              <a:t>Exercice fictif · Travailler avec ChatGPT · 5/6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36B7CA-9D5A-43F9-93F1-E9E991C65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2381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94FED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94FED"/>
                </a:solidFill>
                <a:latin typeface="Arial"/>
                <a:ea typeface="Arial"/>
                <a:cs typeface="Arial"/>
              </a:rPr>
              <a:t>Acté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385BF5-781A-4B60-A024-E9C1C143A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2038350"/>
            <a:ext cx="80962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4293E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4293E"/>
                </a:solidFill>
                <a:latin typeface="Arial"/>
                <a:ea typeface="Arial"/>
                <a:cs typeface="Arial"/>
              </a:rPr>
              <a:t>Présentation du bilan au comité de suivi.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8B5B29-096C-4E2C-8CF2-C6E8DD802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95650"/>
            <a:ext cx="2381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94FED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94FED"/>
                </a:solidFill>
                <a:latin typeface="Arial"/>
                <a:ea typeface="Arial"/>
                <a:cs typeface="Arial"/>
              </a:rPr>
              <a:t>Envisagé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7A28F3-63D0-4CB8-9DB7-8B40E1254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3257550"/>
            <a:ext cx="80962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4293E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4293E"/>
                </a:solidFill>
                <a:latin typeface="Arial"/>
                <a:ea typeface="Arial"/>
                <a:cs typeface="Arial"/>
              </a:rPr>
              <a:t>Extension au 30 septembre 2026,</a:t>
            </a:r>
          </a:p>
          <a:p xmlns:a="http://schemas.openxmlformats.org/drawingml/2006/main">
            <a:pPr>
              <a:defRPr sz="2400" b="0">
                <a:solidFill>
                  <a:srgbClr val="14293E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4293E"/>
                </a:solidFill>
                <a:latin typeface="Arial"/>
                <a:ea typeface="Arial"/>
                <a:cs typeface="Arial"/>
              </a:rPr>
              <a:t>sous réserve de validation du comité.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00D0B7-EB82-472C-B2D7-BAF21C4E9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086350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14293E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4293E"/>
                </a:solidFill>
                <a:latin typeface="Arial"/>
                <a:ea typeface="Arial"/>
                <a:cs typeface="Arial"/>
              </a:rPr>
              <a:t>Aucune généralisation décidée à ce stade.</a:t>
            </a:r>
          </a:p>
        </p:txBody>
      </p:sp>
    </p:spTree>
    <p:extLst>
      <p:ext uri="{BB962C8B-B14F-4D97-AF65-F5344CB8AC3E}">
        <p14:creationId xmlns:p14="http://schemas.microsoft.com/office/powerpoint/2010/main" val="127730536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04EB39-E089-4529-AB66-4E64A021C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4293E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293E"/>
                </a:solidFill>
                <a:latin typeface="Arial"/>
                <a:ea typeface="Arial"/>
                <a:cs typeface="Arial"/>
              </a:rPr>
              <a:t>Clarifier les conditions avant de décider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9F2E65-E121-403D-B39E-E86047636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6745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46476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46476"/>
                </a:solidFill>
                <a:latin typeface="Arial"/>
                <a:ea typeface="Arial"/>
                <a:cs typeface="Arial"/>
              </a:rPr>
              <a:t>Exercice fictif · Travailler avec ChatGPT · 6/6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69C411-C67E-44B1-9233-0826B1CB1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62150"/>
            <a:ext cx="10382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94FED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94FED"/>
                </a:solidFill>
                <a:latin typeface="Arial"/>
                <a:ea typeface="Arial"/>
                <a:cs typeface="Arial"/>
              </a:rPr>
              <a:t>Budget de l’extension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88F18E-DA55-4B2E-BD7D-D6D901AE2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14600"/>
            <a:ext cx="10477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4293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4293E"/>
                </a:solidFill>
                <a:latin typeface="Arial"/>
                <a:ea typeface="Arial"/>
                <a:cs typeface="Arial"/>
              </a:rPr>
              <a:t>Montant absent du dossier : à préciser.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97555F-2602-444E-9ECE-A26233EB1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0"/>
            <a:ext cx="10382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94FED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94FED"/>
                </a:solidFill>
                <a:latin typeface="Arial"/>
                <a:ea typeface="Arial"/>
                <a:cs typeface="Arial"/>
              </a:rPr>
              <a:t>Responsabilité et capacité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FA241F-6174-4B4D-AF22-D3A52F8B3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86200"/>
            <a:ext cx="10477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4293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4293E"/>
                </a:solidFill>
                <a:latin typeface="Arial"/>
                <a:ea typeface="Arial"/>
                <a:cs typeface="Arial"/>
              </a:rPr>
              <a:t>Responsable non désigné ; capacité à traiter les 20 demandes à vérifier.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74CADF-6A2B-4923-A186-4A1269497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10382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94FED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94FED"/>
                </a:solidFill>
                <a:latin typeface="Arial"/>
                <a:ea typeface="Arial"/>
                <a:cs typeface="Arial"/>
              </a:rPr>
              <a:t>Validation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E0A5E4-5311-4D64-A2F6-FF8C97AA8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05450"/>
            <a:ext cx="1047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4293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4293E"/>
                </a:solidFill>
                <a:latin typeface="Arial"/>
                <a:ea typeface="Arial"/>
                <a:cs typeface="Arial"/>
              </a:rPr>
              <a:t>Confirmer qui décide, à quelle date et selon quels critères.</a:t>
            </a:r>
          </a:p>
        </p:txBody>
      </p:sp>
    </p:spTree>
    <p:extLst>
      <p:ext uri="{BB962C8B-B14F-4D97-AF65-F5344CB8AC3E}">
        <p14:creationId xmlns:p14="http://schemas.microsoft.com/office/powerpoint/2010/main" val="124349261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2026-09-23T12:32:37.0080000Z</dcterms:created>
  <dcterms:modified xsi:type="dcterms:W3CDTF">2026-09-23T12:32:37.0080000Z</dcterms:modified>
</coreProperties>
</file>